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5" r:id="rId7"/>
    <p:sldId id="267" r:id="rId8"/>
  </p:sldIdLst>
  <p:sldSz cx="18288000" cy="10287000"/>
  <p:notesSz cx="6858000" cy="9144000"/>
  <p:embeddedFontLst>
    <p:embeddedFont>
      <p:font typeface="Helios Bold" panose="020B0604020202020204" charset="0"/>
      <p:regular r:id="rId9"/>
    </p:embeddedFont>
    <p:embeddedFont>
      <p:font typeface="Klein Bold" panose="020B0604020202020204" charset="0"/>
      <p:regular r:id="rId10"/>
    </p:embeddedFont>
    <p:embeddedFont>
      <p:font typeface="Helio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06"/>
      </p:cViewPr>
      <p:guideLst>
        <p:guide orient="horz" pos="19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9.png"/><Relationship Id="rId4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hyperlink" Target="https://github.com/husainl337/Minor-Project.gi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48600" y="2705100"/>
            <a:ext cx="10026354" cy="5915804"/>
            <a:chOff x="-1938831" y="-595691"/>
            <a:chExt cx="12492821" cy="7601359"/>
          </a:xfrm>
        </p:grpSpPr>
        <p:sp>
          <p:nvSpPr>
            <p:cNvPr id="9" name="TextBox 9"/>
            <p:cNvSpPr txBox="1"/>
            <p:nvPr/>
          </p:nvSpPr>
          <p:spPr>
            <a:xfrm>
              <a:off x="-1938831" y="-595691"/>
              <a:ext cx="11203519" cy="4924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8000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Personal Finance Savings</a:t>
              </a:r>
              <a:r>
                <a:rPr lang="en-US" sz="8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sz="8000" b="1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Predictor</a:t>
              </a:r>
              <a:endParaRPr lang="en-US" sz="8000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5016" y="6333781"/>
              <a:ext cx="10498974" cy="67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By: Husain </a:t>
              </a:r>
              <a:r>
                <a:rPr lang="en-US" sz="31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Hashemi</a:t>
              </a:r>
              <a:r>
                <a:rPr lang="en-US" sz="31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- 20222727</a:t>
              </a:r>
              <a:endParaRPr lang="en-US" sz="31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59784" y="6087110"/>
            <a:ext cx="5585113" cy="2370938"/>
            <a:chOff x="0" y="0"/>
            <a:chExt cx="7446817" cy="3161251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Features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14591"/>
              <a:ext cx="7446817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Expense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traking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Income categorization.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Predict future savings.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5074860"/>
            <a:ext cx="5293804" cy="52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 lang="en-US" sz="31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59784" y="2346105"/>
            <a:ext cx="5585113" cy="2832602"/>
            <a:chOff x="0" y="0"/>
            <a:chExt cx="7446817" cy="377680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Objective</a:t>
              </a:r>
              <a:endParaRPr lang="en-US" sz="3799" b="1" u="none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1"/>
              <a:ext cx="7446817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Simplify personal finance management.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Predict savings trends using machine learning.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25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4"/>
          <p:cNvSpPr txBox="1"/>
          <p:nvPr/>
        </p:nvSpPr>
        <p:spPr>
          <a:xfrm>
            <a:off x="1028700" y="1104900"/>
            <a:ext cx="6278177" cy="23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Project</a:t>
            </a:r>
          </a:p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Overview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8087" y="4206776"/>
            <a:ext cx="558511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Helios" panose="020B0604020202020204" charset="0"/>
              </a:rPr>
              <a:t>A web </a:t>
            </a:r>
            <a:r>
              <a:rPr lang="en-US" sz="2400" dirty="0">
                <a:solidFill>
                  <a:schemeClr val="bg1"/>
                </a:solidFill>
                <a:latin typeface="Helios" panose="020B0604020202020204" charset="0"/>
              </a:rPr>
              <a:t>application that helps users plan their savings by analyzing their income and expenses. The application predicts savings and provides recommendations for achieving financial goals. </a:t>
            </a:r>
            <a:endParaRPr lang="en-US" sz="2400" u="none" dirty="0">
              <a:solidFill>
                <a:schemeClr val="bg1"/>
              </a:solidFill>
              <a:latin typeface="Helios" panose="020B0604020202020204" charset="0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28328"/>
            <a:ext cx="59817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Technologies  </a:t>
            </a:r>
            <a:r>
              <a:rPr lang="en-US" sz="6999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Used</a:t>
            </a:r>
            <a:endParaRPr lang="en-US" sz="6999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86213" y="397074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9779" y="4214307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738918" y="4350974"/>
            <a:ext cx="4338282" cy="1617160"/>
            <a:chOff x="0" y="0"/>
            <a:chExt cx="5182806" cy="21562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Frontend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5106"/>
              <a:ext cx="518280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HTML, CSS, JavaScript</a:t>
              </a:r>
              <a:endPara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Chart.js for visualizations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887213" y="3970741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30779" y="4214306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739918" y="4350974"/>
            <a:ext cx="5405082" cy="3002155"/>
            <a:chOff x="0" y="0"/>
            <a:chExt cx="5182806" cy="40028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Backend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5109"/>
              <a:ext cx="5182806" cy="3077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Flask (Python Framework)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Pandas for data manipulation</a:t>
              </a:r>
            </a:p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Scikit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-learn for Machine Learning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887213" y="676038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30779" y="7003948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739918" y="7140615"/>
            <a:ext cx="5405082" cy="1617161"/>
            <a:chOff x="0" y="0"/>
            <a:chExt cx="5182806" cy="21562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18280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Database/Storage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5107"/>
              <a:ext cx="518280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CSV files or databases for storing transaction data.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023" y="4480996"/>
            <a:ext cx="1325006" cy="132500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43" y="4505978"/>
            <a:ext cx="1275042" cy="12750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40" y="7229328"/>
            <a:ext cx="1340448" cy="1340450"/>
          </a:xfrm>
          <a:prstGeom prst="rect">
            <a:avLst/>
          </a:prstGeom>
        </p:spPr>
      </p:pic>
      <p:sp>
        <p:nvSpPr>
          <p:cNvPr id="41" name="Freeform 6"/>
          <p:cNvSpPr/>
          <p:nvPr/>
        </p:nvSpPr>
        <p:spPr>
          <a:xfrm>
            <a:off x="886213" y="6836582"/>
            <a:ext cx="2345518" cy="234551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7"/>
          <p:cNvSpPr/>
          <p:nvPr/>
        </p:nvSpPr>
        <p:spPr>
          <a:xfrm>
            <a:off x="1129779" y="7080147"/>
            <a:ext cx="1858386" cy="1858388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9"/>
          <p:cNvGrpSpPr/>
          <p:nvPr/>
        </p:nvGrpSpPr>
        <p:grpSpPr>
          <a:xfrm>
            <a:off x="3738918" y="7216814"/>
            <a:ext cx="4338282" cy="1617160"/>
            <a:chOff x="0" y="0"/>
            <a:chExt cx="5182806" cy="2156212"/>
          </a:xfrm>
        </p:grpSpPr>
        <p:sp>
          <p:nvSpPr>
            <p:cNvPr id="44" name="TextBox 10"/>
            <p:cNvSpPr txBox="1"/>
            <p:nvPr/>
          </p:nvSpPr>
          <p:spPr>
            <a:xfrm>
              <a:off x="0" y="0"/>
              <a:ext cx="5182806" cy="7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Libraries</a:t>
              </a:r>
              <a:endParaRPr lang="en-US" sz="3799" b="1" u="none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45" name="TextBox 11"/>
            <p:cNvSpPr txBox="1"/>
            <p:nvPr/>
          </p:nvSpPr>
          <p:spPr>
            <a:xfrm>
              <a:off x="0" y="925106"/>
              <a:ext cx="518280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andas,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numpy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scikit</a:t>
              </a: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-learn, pickle, </a:t>
              </a:r>
              <a:r>
                <a:rPr lang="en-US" sz="2599" dirty="0" err="1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matplotlib</a:t>
              </a: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3" y="7339116"/>
            <a:ext cx="1340450" cy="134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1"/>
            <a:ext cx="18288000" cy="2628899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1847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23900"/>
            <a:ext cx="12063594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Features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26" name="Group 2"/>
          <p:cNvGrpSpPr/>
          <p:nvPr/>
        </p:nvGrpSpPr>
        <p:grpSpPr>
          <a:xfrm>
            <a:off x="9525" y="0"/>
            <a:ext cx="18288000" cy="2628900"/>
            <a:chOff x="0" y="0"/>
            <a:chExt cx="24384000" cy="5030819"/>
          </a:xfrm>
        </p:grpSpPr>
        <p:pic>
          <p:nvPicPr>
            <p:cNvPr id="27" name="Picture 3"/>
            <p:cNvPicPr>
              <a:picLocks noChangeAspect="1"/>
            </p:cNvPicPr>
            <p:nvPr/>
          </p:nvPicPr>
          <p:blipFill>
            <a:blip r:embed="rId5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220200" y="3086100"/>
            <a:ext cx="8229600" cy="4952999"/>
            <a:chOff x="0" y="-644826"/>
            <a:chExt cx="8383006" cy="567666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184503"/>
              <a:ext cx="8383006" cy="1239577"/>
              <a:chOff x="0" y="-219807"/>
              <a:chExt cx="1655902" cy="2448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84012"/>
                <a:ext cx="1655902" cy="197713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7704">
                    <a:moveTo>
                      <a:pt x="93852" y="0"/>
                    </a:moveTo>
                    <a:lnTo>
                      <a:pt x="1562050" y="0"/>
                    </a:lnTo>
                    <a:cubicBezTo>
                      <a:pt x="1586941" y="0"/>
                      <a:pt x="1610813" y="9888"/>
                      <a:pt x="1628414" y="27489"/>
                    </a:cubicBezTo>
                    <a:cubicBezTo>
                      <a:pt x="1646014" y="45089"/>
                      <a:pt x="1655902" y="68961"/>
                      <a:pt x="1655902" y="93852"/>
                    </a:cubicBezTo>
                    <a:lnTo>
                      <a:pt x="1655902" y="93852"/>
                    </a:lnTo>
                    <a:cubicBezTo>
                      <a:pt x="1655902" y="145685"/>
                      <a:pt x="1613883" y="187704"/>
                      <a:pt x="1562050" y="187704"/>
                    </a:cubicBezTo>
                    <a:lnTo>
                      <a:pt x="93852" y="187704"/>
                    </a:lnTo>
                    <a:cubicBezTo>
                      <a:pt x="42019" y="187704"/>
                      <a:pt x="0" y="145685"/>
                      <a:pt x="0" y="93852"/>
                    </a:cubicBezTo>
                    <a:lnTo>
                      <a:pt x="0" y="93852"/>
                    </a:lnTo>
                    <a:cubicBezTo>
                      <a:pt x="0" y="42019"/>
                      <a:pt x="42019" y="0"/>
                      <a:pt x="93852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19807"/>
                <a:ext cx="1655902" cy="2448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Categorize expenses into Food, Rent, etc.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887838"/>
              <a:ext cx="8383006" cy="1233321"/>
              <a:chOff x="0" y="-261863"/>
              <a:chExt cx="1655902" cy="2436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245644"/>
                <a:ext cx="1655902" cy="196412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61863"/>
                <a:ext cx="1655902" cy="2436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Predict users’ savings based on their habits.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3732759"/>
              <a:ext cx="8383006" cy="1299077"/>
              <a:chOff x="0" y="-347606"/>
              <a:chExt cx="1655902" cy="25660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310518"/>
                <a:ext cx="1655902" cy="186469"/>
              </a:xfrm>
              <a:custGeom>
                <a:avLst/>
                <a:gdLst/>
                <a:ahLst/>
                <a:cxnLst/>
                <a:rect l="l" t="t" r="r" b="b"/>
                <a:pathLst>
                  <a:path w="1655902" h="186469">
                    <a:moveTo>
                      <a:pt x="93235" y="0"/>
                    </a:moveTo>
                    <a:lnTo>
                      <a:pt x="1562668" y="0"/>
                    </a:lnTo>
                    <a:cubicBezTo>
                      <a:pt x="1587395" y="0"/>
                      <a:pt x="1611110" y="9823"/>
                      <a:pt x="1628595" y="27308"/>
                    </a:cubicBezTo>
                    <a:cubicBezTo>
                      <a:pt x="1646080" y="44793"/>
                      <a:pt x="1655902" y="68507"/>
                      <a:pt x="1655902" y="93235"/>
                    </a:cubicBezTo>
                    <a:lnTo>
                      <a:pt x="1655902" y="93235"/>
                    </a:lnTo>
                    <a:cubicBezTo>
                      <a:pt x="1655902" y="144727"/>
                      <a:pt x="1614160" y="186469"/>
                      <a:pt x="1562668" y="186469"/>
                    </a:cubicBezTo>
                    <a:lnTo>
                      <a:pt x="93235" y="186469"/>
                    </a:lnTo>
                    <a:cubicBezTo>
                      <a:pt x="68507" y="186469"/>
                      <a:pt x="44793" y="176646"/>
                      <a:pt x="27308" y="159161"/>
                    </a:cubicBezTo>
                    <a:cubicBezTo>
                      <a:pt x="9823" y="141676"/>
                      <a:pt x="0" y="117962"/>
                      <a:pt x="0" y="93235"/>
                    </a:cubicBezTo>
                    <a:lnTo>
                      <a:pt x="0" y="93235"/>
                    </a:lnTo>
                    <a:cubicBezTo>
                      <a:pt x="0" y="68507"/>
                      <a:pt x="9823" y="44793"/>
                      <a:pt x="27308" y="27308"/>
                    </a:cubicBezTo>
                    <a:cubicBezTo>
                      <a:pt x="44793" y="9823"/>
                      <a:pt x="68507" y="0"/>
                      <a:pt x="93235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47606"/>
                <a:ext cx="1655902" cy="2566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718BAB"/>
                    </a:solidFill>
                    <a:latin typeface="Helios Bold"/>
                    <a:ea typeface="Helios Bold"/>
                    <a:cs typeface="Helios Bold"/>
                    <a:sym typeface="Helios Bold"/>
                  </a:rPr>
                  <a:t>Simple, user-friendly interface for data input and visualization</a:t>
                </a:r>
                <a:endParaRPr lang="en-US" sz="2400" b="1" dirty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-644826"/>
              <a:ext cx="8383006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Expense Tracking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6505"/>
              <a:ext cx="8383006" cy="4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Savings Prediction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208760"/>
              <a:ext cx="8383006" cy="467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Visualization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: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57369"/>
            <a:ext cx="8267459" cy="6302595"/>
          </a:xfrm>
          <a:prstGeom prst="rect">
            <a:avLst/>
          </a:prstGeom>
        </p:spPr>
      </p:pic>
      <p:sp>
        <p:nvSpPr>
          <p:cNvPr id="29" name="TextBox 19"/>
          <p:cNvSpPr txBox="1"/>
          <p:nvPr/>
        </p:nvSpPr>
        <p:spPr>
          <a:xfrm>
            <a:off x="9220200" y="8088588"/>
            <a:ext cx="82296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Backend API</a:t>
            </a:r>
            <a:r>
              <a:rPr lang="en-US" sz="2599" u="none" dirty="0" smtClean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:</a:t>
            </a:r>
            <a:endParaRPr lang="en-US" sz="2599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9220200" y="8669652"/>
            <a:ext cx="8229600" cy="823657"/>
          </a:xfrm>
          <a:custGeom>
            <a:avLst/>
            <a:gdLst/>
            <a:ahLst/>
            <a:cxnLst/>
            <a:rect l="l" t="t" r="r" b="b"/>
            <a:pathLst>
              <a:path w="1655902" h="186469">
                <a:moveTo>
                  <a:pt x="93235" y="0"/>
                </a:moveTo>
                <a:lnTo>
                  <a:pt x="1562668" y="0"/>
                </a:lnTo>
                <a:cubicBezTo>
                  <a:pt x="1587395" y="0"/>
                  <a:pt x="1611110" y="9823"/>
                  <a:pt x="1628595" y="27308"/>
                </a:cubicBezTo>
                <a:cubicBezTo>
                  <a:pt x="1646080" y="44793"/>
                  <a:pt x="1655902" y="68507"/>
                  <a:pt x="1655902" y="93235"/>
                </a:cubicBezTo>
                <a:lnTo>
                  <a:pt x="1655902" y="93235"/>
                </a:lnTo>
                <a:cubicBezTo>
                  <a:pt x="1655902" y="144727"/>
                  <a:pt x="1614160" y="186469"/>
                  <a:pt x="1562668" y="186469"/>
                </a:cubicBezTo>
                <a:lnTo>
                  <a:pt x="93235" y="186469"/>
                </a:lnTo>
                <a:cubicBezTo>
                  <a:pt x="68507" y="186469"/>
                  <a:pt x="44793" y="176646"/>
                  <a:pt x="27308" y="159161"/>
                </a:cubicBezTo>
                <a:cubicBezTo>
                  <a:pt x="9823" y="141676"/>
                  <a:pt x="0" y="117962"/>
                  <a:pt x="0" y="93235"/>
                </a:cubicBezTo>
                <a:lnTo>
                  <a:pt x="0" y="93235"/>
                </a:lnTo>
                <a:cubicBezTo>
                  <a:pt x="0" y="68507"/>
                  <a:pt x="9823" y="44793"/>
                  <a:pt x="27308" y="27308"/>
                </a:cubicBezTo>
                <a:cubicBezTo>
                  <a:pt x="44793" y="9823"/>
                  <a:pt x="68507" y="0"/>
                  <a:pt x="93235" y="0"/>
                </a:cubicBezTo>
                <a:close/>
              </a:path>
            </a:pathLst>
          </a:custGeom>
          <a:solidFill>
            <a:srgbClr val="F4F4F4"/>
          </a:solidFill>
          <a:ln cap="rnd">
            <a:noFill/>
            <a:prstDash val="solid"/>
            <a:round/>
          </a:ln>
        </p:spPr>
      </p:sp>
      <p:sp>
        <p:nvSpPr>
          <p:cNvPr id="31" name="TextBox 16"/>
          <p:cNvSpPr txBox="1"/>
          <p:nvPr/>
        </p:nvSpPr>
        <p:spPr>
          <a:xfrm>
            <a:off x="9220200" y="8505830"/>
            <a:ext cx="8229600" cy="11334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400" b="1" dirty="0" smtClean="0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rPr>
              <a:t>Robust RESTful API to handle predictions using a ML Model.</a:t>
            </a:r>
            <a:endParaRPr lang="en-US" sz="2400" b="1" dirty="0">
              <a:solidFill>
                <a:srgbClr val="718BAB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18849" y="402771"/>
            <a:ext cx="814805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5400" b="1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Machine Learning </a:t>
            </a:r>
            <a:r>
              <a:rPr lang="en-US" sz="54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Model</a:t>
            </a:r>
            <a:endParaRPr lang="en-US" sz="54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899" y="1181100"/>
            <a:ext cx="8728547" cy="7656020"/>
          </a:xfrm>
          <a:prstGeom prst="rect">
            <a:avLst/>
          </a:prstGeom>
        </p:spPr>
      </p:pic>
      <p:grpSp>
        <p:nvGrpSpPr>
          <p:cNvPr id="37" name="Group 9"/>
          <p:cNvGrpSpPr/>
          <p:nvPr/>
        </p:nvGrpSpPr>
        <p:grpSpPr>
          <a:xfrm>
            <a:off x="1102413" y="3270183"/>
            <a:ext cx="7539863" cy="457773"/>
            <a:chOff x="0" y="-57151"/>
            <a:chExt cx="10053151" cy="610364"/>
          </a:xfrm>
        </p:grpSpPr>
        <p:sp>
          <p:nvSpPr>
            <p:cNvPr id="38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11"/>
            <p:cNvSpPr txBox="1"/>
            <p:nvPr/>
          </p:nvSpPr>
          <p:spPr>
            <a:xfrm>
              <a:off x="1314169" y="-57151"/>
              <a:ext cx="8738982" cy="57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Model Used: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Linear Regression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42" name="Group 9"/>
          <p:cNvGrpSpPr/>
          <p:nvPr/>
        </p:nvGrpSpPr>
        <p:grpSpPr>
          <a:xfrm>
            <a:off x="1102413" y="4152900"/>
            <a:ext cx="7539863" cy="1384995"/>
            <a:chOff x="0" y="-57151"/>
            <a:chExt cx="10053151" cy="1846659"/>
          </a:xfrm>
        </p:grpSpPr>
        <p:sp>
          <p:nvSpPr>
            <p:cNvPr id="43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11"/>
            <p:cNvSpPr txBox="1"/>
            <p:nvPr/>
          </p:nvSpPr>
          <p:spPr>
            <a:xfrm>
              <a:off x="1314169" y="-57151"/>
              <a:ext cx="8738982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Training Data: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Used </a:t>
              </a:r>
              <a:r>
                <a:rPr lang="en-US" sz="2400" dirty="0" err="1" smtClean="0">
                  <a:latin typeface="Helios Bold"/>
                  <a:ea typeface="Helios Bold"/>
                  <a:cs typeface="Helios Bold"/>
                  <a:sym typeface="Helios Bold"/>
                </a:rPr>
                <a:t>scikit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-learn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to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train the model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and used MSE to evaluate the model’s performance. </a:t>
              </a:r>
            </a:p>
          </p:txBody>
        </p:sp>
      </p:grpSp>
      <p:grpSp>
        <p:nvGrpSpPr>
          <p:cNvPr id="45" name="Group 9"/>
          <p:cNvGrpSpPr/>
          <p:nvPr/>
        </p:nvGrpSpPr>
        <p:grpSpPr>
          <a:xfrm>
            <a:off x="1102413" y="5905500"/>
            <a:ext cx="7539863" cy="1384995"/>
            <a:chOff x="0" y="-57151"/>
            <a:chExt cx="10053151" cy="1846661"/>
          </a:xfrm>
        </p:grpSpPr>
        <p:sp>
          <p:nvSpPr>
            <p:cNvPr id="46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11"/>
            <p:cNvSpPr txBox="1"/>
            <p:nvPr/>
          </p:nvSpPr>
          <p:spPr>
            <a:xfrm>
              <a:off x="1314169" y="-57151"/>
              <a:ext cx="8738982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Visualization: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Used </a:t>
              </a:r>
              <a:r>
                <a:rPr lang="en-US" sz="2400" dirty="0" err="1" smtClean="0">
                  <a:latin typeface="Helios Bold"/>
                  <a:ea typeface="Helios Bold"/>
                  <a:cs typeface="Helios Bold"/>
                  <a:sym typeface="Helios Bold"/>
                </a:rPr>
                <a:t>matplotlib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 and pandas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to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manipulate and </a:t>
              </a:r>
              <a:r>
                <a:rPr lang="en-US" sz="2400" dirty="0" err="1" smtClean="0">
                  <a:latin typeface="Helios Bold"/>
                  <a:ea typeface="Helios Bold"/>
                  <a:cs typeface="Helios Bold"/>
                  <a:sym typeface="Helios Bold"/>
                </a:rPr>
                <a:t>analyse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 the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datasets.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48" name="Group 9"/>
          <p:cNvGrpSpPr/>
          <p:nvPr/>
        </p:nvGrpSpPr>
        <p:grpSpPr>
          <a:xfrm>
            <a:off x="1102413" y="7564041"/>
            <a:ext cx="7539863" cy="1846659"/>
            <a:chOff x="0" y="-57151"/>
            <a:chExt cx="10053151" cy="2462211"/>
          </a:xfrm>
        </p:grpSpPr>
        <p:sp>
          <p:nvSpPr>
            <p:cNvPr id="49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TextBox 11"/>
            <p:cNvSpPr txBox="1"/>
            <p:nvPr/>
          </p:nvSpPr>
          <p:spPr>
            <a:xfrm>
              <a:off x="1314169" y="-57151"/>
              <a:ext cx="8738982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800" b="1" dirty="0" smtClean="0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Flow Diagram:</a:t>
              </a:r>
            </a:p>
            <a:p>
              <a:pPr marL="342900" lvl="0" indent="-3429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Helios Bold"/>
                  <a:ea typeface="Helios Bold"/>
                  <a:cs typeface="Helios Bold"/>
                  <a:sym typeface="Helios Bold"/>
                </a:rPr>
                <a:t>Inputs: Age, Income, Rent, Food expenses.</a:t>
              </a:r>
            </a:p>
            <a:p>
              <a:pPr marL="342900" lvl="0" indent="-3429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u="none" dirty="0" smtClean="0">
                  <a:latin typeface="Helios Bold"/>
                  <a:ea typeface="Helios"/>
                  <a:cs typeface="Helios"/>
                  <a:sym typeface="Helios Bold"/>
                </a:rPr>
                <a:t>Output: Predicted Savings</a:t>
              </a:r>
              <a:endParaRPr lang="en-US" sz="2400" u="none" dirty="0"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200" y="5133636"/>
            <a:ext cx="7539863" cy="923330"/>
            <a:chOff x="0" y="-57151"/>
            <a:chExt cx="10053151" cy="12311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57151"/>
              <a:ext cx="8738982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Time-bound savings predictions for specific goals (e.g., buying a car).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0200" y="6399573"/>
            <a:ext cx="7539863" cy="461665"/>
            <a:chOff x="0" y="-41317"/>
            <a:chExt cx="10053151" cy="6155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Investments module for stocks and funds.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00200" y="7653635"/>
            <a:ext cx="7539863" cy="461665"/>
            <a:chOff x="0" y="-41317"/>
            <a:chExt cx="10053151" cy="6155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Risk analysis for financial decisions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62337" y="5143500"/>
            <a:ext cx="7539863" cy="461665"/>
            <a:chOff x="0" y="-41317"/>
            <a:chExt cx="10053151" cy="6155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Mobile app integration</a:t>
              </a: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62337" y="6397562"/>
            <a:ext cx="7539863" cy="881139"/>
            <a:chOff x="0" y="-41317"/>
            <a:chExt cx="10053151" cy="11748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314169" y="-41317"/>
              <a:ext cx="8738982" cy="1174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 smtClean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Bank account synchronization for automated tracking.</a:t>
              </a:r>
              <a:endPara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26" name="TextBox 5"/>
          <p:cNvSpPr txBox="1"/>
          <p:nvPr/>
        </p:nvSpPr>
        <p:spPr>
          <a:xfrm>
            <a:off x="1028700" y="723900"/>
            <a:ext cx="120635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Future Plans</a:t>
            </a:r>
            <a:endParaRPr lang="en-US" sz="6999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905000" y="3162300"/>
            <a:ext cx="44196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Expansion Goals</a:t>
            </a:r>
            <a:endParaRPr lang="en-US" sz="40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057170" y="3139440"/>
            <a:ext cx="55626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4000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Additional Features</a:t>
            </a:r>
            <a:endParaRPr lang="en-US" sz="4000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27" name="Group 15"/>
          <p:cNvGrpSpPr/>
          <p:nvPr/>
        </p:nvGrpSpPr>
        <p:grpSpPr>
          <a:xfrm>
            <a:off x="1600200" y="8801100"/>
            <a:ext cx="7539863" cy="461665"/>
            <a:chOff x="0" y="-41317"/>
            <a:chExt cx="10053151" cy="615553"/>
          </a:xfrm>
        </p:grpSpPr>
        <p:sp>
          <p:nvSpPr>
            <p:cNvPr id="29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17"/>
            <p:cNvSpPr txBox="1"/>
            <p:nvPr/>
          </p:nvSpPr>
          <p:spPr>
            <a:xfrm>
              <a:off x="1314169" y="-41317"/>
              <a:ext cx="87389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600" dirty="0" smtClean="0">
                  <a:latin typeface="Helios" panose="020B0604020202020204" charset="0"/>
                </a:rPr>
                <a:t>Goal </a:t>
              </a:r>
              <a:r>
                <a:rPr lang="en-US" sz="2600" dirty="0">
                  <a:latin typeface="Helios" panose="020B0604020202020204" charset="0"/>
                </a:rPr>
                <a:t>prioritization and progress </a:t>
              </a:r>
              <a:r>
                <a:rPr lang="en-US" sz="2600" dirty="0" smtClean="0">
                  <a:latin typeface="Helios" panose="020B0604020202020204" charset="0"/>
                </a:rPr>
                <a:t>tracking</a:t>
              </a:r>
              <a:r>
                <a:rPr lang="en-US" sz="2600" dirty="0">
                  <a:solidFill>
                    <a:srgbClr val="2A2E3A"/>
                  </a:solidFill>
                  <a:latin typeface="Helios" panose="020B0604020202020204" charset="0"/>
                  <a:sym typeface="Helios"/>
                </a:rPr>
                <a:t>.</a:t>
              </a:r>
              <a:endParaRPr lang="en-US" sz="2600" u="none" dirty="0">
                <a:solidFill>
                  <a:srgbClr val="2A2E3A"/>
                </a:solidFill>
                <a:latin typeface="Helios" panose="020B0604020202020204" charset="0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28899"/>
            <a:ext cx="18288000" cy="7658101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42120"/>
            </a:stretch>
          </a:blipFill>
        </p:spPr>
      </p:sp>
      <p:sp>
        <p:nvSpPr>
          <p:cNvPr id="14" name="TextBox 8"/>
          <p:cNvSpPr txBox="1"/>
          <p:nvPr/>
        </p:nvSpPr>
        <p:spPr>
          <a:xfrm>
            <a:off x="1028700" y="1001016"/>
            <a:ext cx="826770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 smtClean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Conclusions</a:t>
            </a:r>
            <a:endParaRPr lang="en-US" sz="6999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20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7"/>
          <p:cNvSpPr txBox="1"/>
          <p:nvPr/>
        </p:nvSpPr>
        <p:spPr>
          <a:xfrm>
            <a:off x="1571624" y="3467100"/>
            <a:ext cx="1237297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Our project simplifies financial management and provides actionable insights using technology.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The model’s predictive ability empowers users to achieve their financial goals efficiently.</a:t>
            </a:r>
            <a:endParaRPr lang="en-US" sz="2599" u="none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8" name="Freeform 10"/>
          <p:cNvSpPr/>
          <p:nvPr/>
        </p:nvSpPr>
        <p:spPr>
          <a:xfrm>
            <a:off x="821245" y="346710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553213" h="553213">
                <a:moveTo>
                  <a:pt x="0" y="0"/>
                </a:moveTo>
                <a:lnTo>
                  <a:pt x="553213" y="0"/>
                </a:lnTo>
                <a:lnTo>
                  <a:pt x="553213" y="553213"/>
                </a:lnTo>
                <a:lnTo>
                  <a:pt x="0" y="5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>
            <a:off x="851725" y="488099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553213" h="553213">
                <a:moveTo>
                  <a:pt x="0" y="0"/>
                </a:moveTo>
                <a:lnTo>
                  <a:pt x="553213" y="0"/>
                </a:lnTo>
                <a:lnTo>
                  <a:pt x="553213" y="553213"/>
                </a:lnTo>
                <a:lnTo>
                  <a:pt x="0" y="553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7"/>
          <p:cNvSpPr txBox="1"/>
          <p:nvPr/>
        </p:nvSpPr>
        <p:spPr>
          <a:xfrm>
            <a:off x="1600200" y="6492776"/>
            <a:ext cx="1237297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Call to action</a:t>
            </a:r>
            <a:r>
              <a:rPr lang="en-US" sz="2599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: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Interested? Checkout my </a:t>
            </a:r>
            <a:r>
              <a:rPr lang="en-US" sz="2599" u="none" dirty="0" err="1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Github</a:t>
            </a: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 Repository</a:t>
            </a:r>
          </a:p>
          <a:p>
            <a:pPr lvl="0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  <a:hlinkClick r:id="rId7"/>
              </a:rPr>
              <a:t>https://github.com/husainl337/Minor-Project.git</a:t>
            </a:r>
            <a:endParaRPr lang="en-US" sz="2599" u="none" dirty="0" smtClean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1571624" y="8872648"/>
            <a:ext cx="12372975" cy="41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 u="none" dirty="0" smtClean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THANK YOU!</a:t>
            </a:r>
            <a:endParaRPr lang="en-US" sz="2599" u="none" dirty="0">
              <a:solidFill>
                <a:schemeClr val="bg1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310</Words>
  <Application>Microsoft Office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Helios Bold</vt:lpstr>
      <vt:lpstr>Klein Bold</vt:lpstr>
      <vt:lpstr>Helios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Husain</cp:lastModifiedBy>
  <cp:revision>26</cp:revision>
  <dcterms:created xsi:type="dcterms:W3CDTF">2006-08-16T00:00:00Z</dcterms:created>
  <dcterms:modified xsi:type="dcterms:W3CDTF">2024-12-09T02:05:30Z</dcterms:modified>
  <dc:identifier>DAGYrmSElHU</dc:identifier>
</cp:coreProperties>
</file>